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8101042" cy="5357849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>Міністерство </a:t>
            </a:r>
            <a:r>
              <a:rPr lang="uk-UA" sz="2700" b="1" dirty="0"/>
              <a:t>освіти і науки України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Херсонський державний університет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Факультет економіки та менеджменту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Кафедра </a:t>
            </a:r>
            <a:r>
              <a:rPr lang="uk-UA" sz="2700" b="1" dirty="0" smtClean="0"/>
              <a:t>менеджменту і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uk-UA" sz="2700" b="1" dirty="0" smtClean="0"/>
              <a:t>”</a:t>
            </a:r>
            <a:r>
              <a:rPr lang="ru-RU" sz="2400" dirty="0"/>
              <a:t> </a:t>
            </a:r>
            <a:r>
              <a:rPr lang="ru-RU" sz="2400" b="1" dirty="0" err="1" smtClean="0"/>
              <a:t>Рекламний</a:t>
            </a:r>
            <a:r>
              <a:rPr lang="ru-RU" sz="2400" b="1" dirty="0" smtClean="0"/>
              <a:t> менеджмент</a:t>
            </a:r>
            <a:r>
              <a:rPr lang="uk-UA" sz="2700" b="1" dirty="0" smtClean="0"/>
              <a:t>”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Галузь знань </a:t>
            </a:r>
            <a:r>
              <a:rPr lang="uk-UA" sz="2700" u="sng" dirty="0"/>
              <a:t>07 Управління та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Спеціальність </a:t>
            </a:r>
            <a:r>
              <a:rPr lang="uk-UA" sz="2700" dirty="0" smtClean="0"/>
              <a:t>073 «Менеджмент»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Ступінь вищої освіти </a:t>
            </a:r>
            <a:r>
              <a:rPr lang="uk-UA" sz="2700" u="sng" dirty="0"/>
              <a:t>бакалавр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uk-UA" sz="2700" b="1" dirty="0" smtClean="0"/>
              <a:t>ХЕРСОН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Мета</a:t>
            </a:r>
            <a:r>
              <a:rPr lang="ru-RU" dirty="0"/>
              <a:t>: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«</a:t>
            </a:r>
            <a:r>
              <a:rPr lang="ru-RU" dirty="0" err="1"/>
              <a:t>Рекламний</a:t>
            </a:r>
            <a:r>
              <a:rPr lang="ru-RU" dirty="0"/>
              <a:t> менеджмент» </a:t>
            </a:r>
            <a:r>
              <a:rPr lang="ru-RU" dirty="0" err="1"/>
              <a:t>сформувати</a:t>
            </a:r>
            <a:r>
              <a:rPr lang="ru-RU" dirty="0"/>
              <a:t> у </a:t>
            </a:r>
            <a:r>
              <a:rPr lang="ru-RU" dirty="0" err="1"/>
              <a:t>здобувачів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цілісні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методи</a:t>
            </a:r>
            <a:r>
              <a:rPr lang="ru-RU" dirty="0"/>
              <a:t> й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,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рекламними</a:t>
            </a:r>
            <a:r>
              <a:rPr lang="ru-RU" dirty="0"/>
              <a:t> </a:t>
            </a:r>
            <a:r>
              <a:rPr lang="ru-RU" dirty="0" err="1"/>
              <a:t>кампаніями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endParaRPr lang="uk-UA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/>
              <a:t>            </a:t>
            </a:r>
            <a:r>
              <a:rPr lang="ru-RU" b="1" dirty="0" err="1"/>
              <a:t>Завдання</a:t>
            </a:r>
            <a:r>
              <a:rPr lang="ru-RU" b="1" dirty="0"/>
              <a:t>: </a:t>
            </a:r>
            <a:r>
              <a:rPr lang="ru-RU" b="1" dirty="0" err="1"/>
              <a:t>навчальної</a:t>
            </a:r>
            <a:r>
              <a:rPr lang="ru-RU" b="1" dirty="0"/>
              <a:t> </a:t>
            </a:r>
            <a:r>
              <a:rPr lang="ru-RU" b="1" dirty="0" err="1"/>
              <a:t>дисципліни</a:t>
            </a:r>
            <a:r>
              <a:rPr lang="ru-RU" b="1" dirty="0"/>
              <a:t> </a:t>
            </a:r>
            <a:r>
              <a:rPr lang="ru-RU" dirty="0"/>
              <a:t>«</a:t>
            </a:r>
            <a:r>
              <a:rPr lang="ru-RU" dirty="0" err="1"/>
              <a:t>Рекламний</a:t>
            </a:r>
            <a:r>
              <a:rPr lang="ru-RU" dirty="0"/>
              <a:t> менеджмент» </a:t>
            </a:r>
            <a:r>
              <a:rPr lang="ru-RU" dirty="0" err="1"/>
              <a:t>полягають</a:t>
            </a:r>
            <a:r>
              <a:rPr lang="ru-RU" dirty="0"/>
              <a:t> в </a:t>
            </a:r>
            <a:r>
              <a:rPr lang="ru-RU" dirty="0" err="1"/>
              <a:t>отриманні</a:t>
            </a:r>
            <a:r>
              <a:rPr lang="ru-RU" dirty="0"/>
              <a:t> </a:t>
            </a:r>
            <a:r>
              <a:rPr lang="ru-RU" dirty="0" err="1"/>
              <a:t>здобувачами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рекламування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комунікаційного</a:t>
            </a:r>
            <a:r>
              <a:rPr lang="ru-RU" dirty="0"/>
              <a:t> та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цільову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, </a:t>
            </a:r>
            <a:r>
              <a:rPr lang="ru-RU" dirty="0" err="1"/>
              <a:t>напрямів</a:t>
            </a:r>
            <a:r>
              <a:rPr lang="ru-RU" dirty="0"/>
              <a:t> </a:t>
            </a:r>
            <a:r>
              <a:rPr lang="ru-RU" dirty="0" err="1"/>
              <a:t>рекламної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,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вмінь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рекламу. </a:t>
            </a:r>
            <a:endParaRPr lang="ru-RU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передбачає формування та розвиток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студентів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загальних та фахових </a:t>
            </a:r>
            <a:r>
              <a:rPr lang="uk-UA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до абстрактного мислення, аналізу, синтезу.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знання у практичних ситуаціях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розуміння предметної області та розуміння професійної діяльності.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інформаційних і комунікаційних технологій.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проведення досліджень на відповідному рівні.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генерувати нові ідеї (креативність).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діяти на основі етичних міркувань (мотивів). Здатність діяти соціально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свідомо. </a:t>
            </a:r>
          </a:p>
          <a:p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позитивного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закладу.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Програмні результати навчання: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пошуку, збирання та аналізу інформації, розрахунку показників для обґрунтування управлінських рішень.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взаємодії, лідерства, командної роботи.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Спілкуватись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усній та письмовій формі державною та іноземною мовами.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діяти соціально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громадсько свідомо на основі етичних міркувань (мотивів), повагу до різноманітності та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міжкультурності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Розв'язувати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індивідуально та/або в групі під керівництвом лідера.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Перел</a:t>
            </a:r>
            <a:r>
              <a:rPr lang="uk-UA" dirty="0"/>
              <a:t>і</a:t>
            </a:r>
            <a:r>
              <a:rPr lang="ru-RU" dirty="0" smtClean="0"/>
              <a:t>к тем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/>
              <a:t>Тема 1. Роль і </a:t>
            </a:r>
            <a:r>
              <a:rPr lang="ru-RU" sz="2400" dirty="0" err="1"/>
              <a:t>значення</a:t>
            </a:r>
            <a:r>
              <a:rPr lang="ru-RU" sz="2400" dirty="0"/>
              <a:t> </a:t>
            </a:r>
            <a:r>
              <a:rPr lang="ru-RU" sz="2400" dirty="0" err="1"/>
              <a:t>реклами</a:t>
            </a:r>
            <a:r>
              <a:rPr lang="ru-RU" sz="2400" dirty="0"/>
              <a:t> в </a:t>
            </a:r>
            <a:r>
              <a:rPr lang="ru-RU" sz="2400" dirty="0" err="1"/>
              <a:t>сучасних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</a:p>
          <a:p>
            <a:r>
              <a:rPr lang="ru-RU" sz="2400" dirty="0"/>
              <a:t>Тема 2. </a:t>
            </a:r>
            <a:r>
              <a:rPr lang="ru-RU" sz="2400" dirty="0" err="1"/>
              <a:t>Сутність</a:t>
            </a:r>
            <a:r>
              <a:rPr lang="ru-RU" sz="2400" dirty="0"/>
              <a:t> </a:t>
            </a:r>
            <a:r>
              <a:rPr lang="ru-RU" sz="2400" dirty="0" err="1"/>
              <a:t>реклами</a:t>
            </a:r>
            <a:r>
              <a:rPr lang="ru-RU" sz="2400" dirty="0"/>
              <a:t>. Характеристика і </a:t>
            </a:r>
            <a:r>
              <a:rPr lang="ru-RU" sz="2400" dirty="0" err="1"/>
              <a:t>класифікація</a:t>
            </a:r>
            <a:r>
              <a:rPr lang="ru-RU" sz="2400" dirty="0"/>
              <a:t> </a:t>
            </a:r>
            <a:r>
              <a:rPr lang="ru-RU" sz="2400" dirty="0" err="1"/>
              <a:t>реклами</a:t>
            </a:r>
            <a:r>
              <a:rPr lang="ru-RU" sz="2400" dirty="0"/>
              <a:t> </a:t>
            </a:r>
          </a:p>
          <a:p>
            <a:r>
              <a:rPr lang="ru-RU" sz="2400" dirty="0"/>
              <a:t>Тема 3. </a:t>
            </a:r>
            <a:r>
              <a:rPr lang="ru-RU" sz="2400" dirty="0" err="1"/>
              <a:t>Соціально-правові</a:t>
            </a:r>
            <a:r>
              <a:rPr lang="ru-RU" sz="2400" dirty="0"/>
              <a:t> </a:t>
            </a:r>
            <a:r>
              <a:rPr lang="ru-RU" sz="2400" dirty="0" err="1"/>
              <a:t>аспекти</a:t>
            </a:r>
            <a:r>
              <a:rPr lang="ru-RU" sz="2400" dirty="0"/>
              <a:t>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рекламної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 Реклама i </a:t>
            </a:r>
            <a:r>
              <a:rPr lang="ru-RU" sz="2400" dirty="0" err="1"/>
              <a:t>суспільство</a:t>
            </a:r>
            <a:r>
              <a:rPr lang="ru-RU" sz="2400" dirty="0"/>
              <a:t>.</a:t>
            </a:r>
          </a:p>
          <a:p>
            <a:r>
              <a:rPr lang="ru-RU" sz="2400" dirty="0"/>
              <a:t>Тема 4.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рекламної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(</a:t>
            </a:r>
            <a:r>
              <a:rPr lang="ru-RU" sz="2400" dirty="0" err="1"/>
              <a:t>споживачі</a:t>
            </a:r>
            <a:r>
              <a:rPr lang="ru-RU" sz="2400" dirty="0"/>
              <a:t>, </a:t>
            </a:r>
            <a:r>
              <a:rPr lang="ru-RU" sz="2400" dirty="0" err="1"/>
              <a:t>громадськість</a:t>
            </a:r>
            <a:r>
              <a:rPr lang="ru-RU" sz="2400" dirty="0"/>
              <a:t>, держава). </a:t>
            </a:r>
          </a:p>
          <a:p>
            <a:r>
              <a:rPr lang="ru-RU" sz="2400" dirty="0"/>
              <a:t>Тема 5. </a:t>
            </a:r>
            <a:r>
              <a:rPr lang="ru-RU" sz="2400" dirty="0" err="1"/>
              <a:t>Основи</a:t>
            </a:r>
            <a:r>
              <a:rPr lang="ru-RU" sz="2400" dirty="0"/>
              <a:t> рекламного менеджменту </a:t>
            </a:r>
          </a:p>
          <a:p>
            <a:r>
              <a:rPr lang="ru-RU" sz="2400" dirty="0"/>
              <a:t>Тема 6. </a:t>
            </a:r>
            <a:r>
              <a:rPr lang="ru-RU" sz="2400" dirty="0" err="1"/>
              <a:t>Організація</a:t>
            </a:r>
            <a:r>
              <a:rPr lang="ru-RU" sz="2400" dirty="0"/>
              <a:t> </a:t>
            </a:r>
            <a:r>
              <a:rPr lang="ru-RU" sz="2400" dirty="0" err="1"/>
              <a:t>рекламної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на </a:t>
            </a:r>
            <a:r>
              <a:rPr lang="ru-RU" sz="2400" dirty="0" err="1"/>
              <a:t>підприємстві</a:t>
            </a:r>
            <a:r>
              <a:rPr lang="ru-RU" sz="2400" dirty="0"/>
              <a:t> </a:t>
            </a:r>
          </a:p>
          <a:p>
            <a:r>
              <a:rPr lang="ru-RU" sz="2400" dirty="0"/>
              <a:t>Тема 7. </a:t>
            </a:r>
            <a:r>
              <a:rPr lang="ru-RU" sz="2400" dirty="0" err="1"/>
              <a:t>Рекламні</a:t>
            </a:r>
            <a:r>
              <a:rPr lang="ru-RU" sz="2400" dirty="0"/>
              <a:t> </a:t>
            </a:r>
            <a:r>
              <a:rPr lang="ru-RU" sz="2400" dirty="0" err="1"/>
              <a:t>агенції</a:t>
            </a:r>
            <a:r>
              <a:rPr lang="ru-RU" sz="2400" dirty="0"/>
              <a:t>: </a:t>
            </a:r>
            <a:r>
              <a:rPr lang="ru-RU" sz="2400" dirty="0" err="1"/>
              <a:t>розробка</a:t>
            </a:r>
            <a:r>
              <a:rPr lang="ru-RU" sz="2400" dirty="0"/>
              <a:t> та </a:t>
            </a:r>
            <a:r>
              <a:rPr lang="ru-RU" sz="2400" dirty="0" err="1"/>
              <a:t>виготовлення</a:t>
            </a:r>
            <a:r>
              <a:rPr lang="ru-RU" sz="2400" dirty="0"/>
              <a:t> </a:t>
            </a:r>
            <a:r>
              <a:rPr lang="ru-RU" sz="2400" dirty="0" err="1"/>
              <a:t>рекламних</a:t>
            </a:r>
            <a:r>
              <a:rPr lang="ru-RU" sz="2400" dirty="0"/>
              <a:t> </a:t>
            </a:r>
            <a:r>
              <a:rPr lang="ru-RU" sz="2400" dirty="0" err="1"/>
              <a:t>звернень</a:t>
            </a:r>
            <a:r>
              <a:rPr lang="ru-RU" sz="2400" dirty="0"/>
              <a:t>, </a:t>
            </a:r>
            <a:r>
              <a:rPr lang="ru-RU" sz="2400" dirty="0" err="1"/>
              <a:t>планування</a:t>
            </a:r>
            <a:r>
              <a:rPr lang="ru-RU" sz="2400" dirty="0"/>
              <a:t> </a:t>
            </a:r>
            <a:r>
              <a:rPr lang="ru-RU" sz="2400" dirty="0" err="1"/>
              <a:t>рекламних</a:t>
            </a:r>
            <a:r>
              <a:rPr lang="ru-RU" sz="2400" dirty="0"/>
              <a:t> </a:t>
            </a:r>
            <a:r>
              <a:rPr lang="ru-RU" sz="2400" dirty="0" err="1"/>
              <a:t>кампаній</a:t>
            </a:r>
            <a:r>
              <a:rPr lang="ru-RU" sz="2400" dirty="0"/>
              <a:t>. </a:t>
            </a:r>
          </a:p>
          <a:p>
            <a:r>
              <a:rPr lang="ru-RU" sz="2400" dirty="0"/>
              <a:t>Тема 8. </a:t>
            </a:r>
            <a:r>
              <a:rPr lang="ru-RU" sz="2400" dirty="0" err="1"/>
              <a:t>Розроблення</a:t>
            </a:r>
            <a:r>
              <a:rPr lang="ru-RU" sz="2400" dirty="0"/>
              <a:t> </a:t>
            </a:r>
            <a:r>
              <a:rPr lang="ru-RU" sz="2400" dirty="0" err="1"/>
              <a:t>рекламної</a:t>
            </a:r>
            <a:r>
              <a:rPr lang="ru-RU" sz="2400" dirty="0"/>
              <a:t> </a:t>
            </a:r>
            <a:r>
              <a:rPr lang="ru-RU" sz="2400" dirty="0" err="1"/>
              <a:t>кампанії</a:t>
            </a:r>
            <a:r>
              <a:rPr lang="ru-RU" sz="2400" dirty="0"/>
              <a:t> товару. </a:t>
            </a:r>
            <a:r>
              <a:rPr lang="ru-RU" sz="2400" dirty="0" err="1"/>
              <a:t>Рекламне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 ринку. </a:t>
            </a:r>
          </a:p>
          <a:p>
            <a:r>
              <a:rPr lang="ru-RU" sz="2400" dirty="0"/>
              <a:t>Тема 9. </a:t>
            </a:r>
            <a:r>
              <a:rPr lang="ru-RU" sz="2400" dirty="0" err="1"/>
              <a:t>Мистецтво</a:t>
            </a:r>
            <a:r>
              <a:rPr lang="ru-RU" sz="2400" dirty="0"/>
              <a:t> </a:t>
            </a:r>
            <a:r>
              <a:rPr lang="ru-RU" sz="2400" dirty="0" err="1"/>
              <a:t>складання</a:t>
            </a:r>
            <a:r>
              <a:rPr lang="ru-RU" sz="2400" dirty="0"/>
              <a:t> і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рекламних</a:t>
            </a:r>
            <a:r>
              <a:rPr lang="ru-RU" sz="2400" dirty="0"/>
              <a:t> </a:t>
            </a:r>
            <a:r>
              <a:rPr lang="ru-RU" sz="2400" dirty="0" err="1"/>
              <a:t>повідомлень</a:t>
            </a:r>
            <a:r>
              <a:rPr lang="ru-RU" sz="2400" dirty="0"/>
              <a:t>. </a:t>
            </a:r>
          </a:p>
          <a:p>
            <a:r>
              <a:rPr lang="ru-RU" sz="2400" dirty="0"/>
              <a:t>Тема 10.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бюджету </a:t>
            </a:r>
            <a:r>
              <a:rPr lang="ru-RU" sz="2400" dirty="0" err="1"/>
              <a:t>рекламної</a:t>
            </a:r>
            <a:r>
              <a:rPr lang="ru-RU" sz="2400" dirty="0"/>
              <a:t> </a:t>
            </a:r>
            <a:r>
              <a:rPr lang="ru-RU" sz="2400" dirty="0" err="1"/>
              <a:t>кампанії</a:t>
            </a:r>
            <a:r>
              <a:rPr lang="ru-RU" sz="2400" dirty="0"/>
              <a:t>. </a:t>
            </a:r>
          </a:p>
          <a:p>
            <a:r>
              <a:rPr lang="ru-RU" sz="2400" dirty="0"/>
              <a:t>Тема 11. </a:t>
            </a:r>
            <a:r>
              <a:rPr lang="ru-RU" sz="2400" dirty="0" err="1"/>
              <a:t>Глобальні</a:t>
            </a:r>
            <a:r>
              <a:rPr lang="ru-RU" sz="2400" dirty="0"/>
              <a:t> маркетинг і реклама.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РЕКОМЕНДОВАНА ЛІТЕРАТУРА</a:t>
            </a:r>
            <a:endParaRPr lang="en-US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700" dirty="0" err="1"/>
              <a:t>Рекомендовані</a:t>
            </a:r>
            <a:r>
              <a:rPr lang="ru-RU" sz="1700" dirty="0"/>
              <a:t> </a:t>
            </a:r>
            <a:r>
              <a:rPr lang="ru-RU" sz="1700" dirty="0" err="1"/>
              <a:t>інформаційні</a:t>
            </a:r>
            <a:r>
              <a:rPr lang="ru-RU" sz="1700" dirty="0"/>
              <a:t> </a:t>
            </a:r>
            <a:r>
              <a:rPr lang="ru-RU" sz="1700" dirty="0" err="1"/>
              <a:t>джерела</a:t>
            </a:r>
            <a:endParaRPr lang="ru-RU" sz="1700" dirty="0"/>
          </a:p>
          <a:p>
            <a:pPr marL="514350" indent="-514350">
              <a:buAutoNum type="arabicPeriod"/>
            </a:pPr>
            <a:r>
              <a:rPr lang="ru-RU" sz="1600" dirty="0" smtClean="0"/>
              <a:t>Балабанова </a:t>
            </a:r>
            <a:r>
              <a:rPr lang="ru-RU" sz="1600" dirty="0"/>
              <a:t>Л.В. </a:t>
            </a:r>
            <a:r>
              <a:rPr lang="ru-RU" sz="1600" dirty="0" err="1"/>
              <a:t>Рекламний</a:t>
            </a:r>
            <a:r>
              <a:rPr lang="ru-RU" sz="1600" dirty="0"/>
              <a:t> менеджмент / Л.В. Балабанова. – К.: «Центр </a:t>
            </a:r>
            <a:r>
              <a:rPr lang="ru-RU" sz="1600" dirty="0" err="1"/>
              <a:t>учбової</a:t>
            </a:r>
            <a:r>
              <a:rPr lang="ru-RU" sz="1600" dirty="0"/>
              <a:t> </a:t>
            </a:r>
            <a:r>
              <a:rPr lang="ru-RU" sz="1600" dirty="0" err="1"/>
              <a:t>літератури</a:t>
            </a:r>
            <a:r>
              <a:rPr lang="ru-RU" sz="1600" dirty="0"/>
              <a:t>», 2013. – 392 с. </a:t>
            </a:r>
            <a:endParaRPr lang="ru-RU" sz="1600" dirty="0" smtClean="0"/>
          </a:p>
          <a:p>
            <a:pPr marL="514350" indent="-514350">
              <a:buAutoNum type="arabicPeriod"/>
            </a:pPr>
            <a:r>
              <a:rPr lang="ru-RU" sz="1600" dirty="0" err="1" smtClean="0"/>
              <a:t>Батра</a:t>
            </a:r>
            <a:r>
              <a:rPr lang="ru-RU" sz="1600" dirty="0" smtClean="0"/>
              <a:t> </a:t>
            </a:r>
            <a:r>
              <a:rPr lang="ru-RU" sz="1600" dirty="0"/>
              <a:t>Р. Рекламный менеджмент / Р. </a:t>
            </a:r>
            <a:r>
              <a:rPr lang="ru-RU" sz="1600" dirty="0" err="1"/>
              <a:t>Батра</a:t>
            </a:r>
            <a:r>
              <a:rPr lang="ru-RU" sz="1600" dirty="0"/>
              <a:t>, Д. Дж. Майерс, Д.А. </a:t>
            </a:r>
            <a:r>
              <a:rPr lang="ru-RU" sz="1600" dirty="0" err="1"/>
              <a:t>Аакер</a:t>
            </a:r>
            <a:r>
              <a:rPr lang="ru-RU" sz="1600" dirty="0"/>
              <a:t>; [пер. с англ.]. - [5-е изд.]. – М.; СПб.; К. : Издательский дом «Вильямс», 1999. – 784 с</a:t>
            </a:r>
            <a:r>
              <a:rPr lang="ru-RU" sz="1600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z="1600" dirty="0" smtClean="0"/>
              <a:t>Басова </a:t>
            </a:r>
            <a:r>
              <a:rPr lang="ru-RU" sz="1600" dirty="0"/>
              <a:t>И. Рекламные мероприятия : организация и учет / И. Басова. – Х. : Фактор, 2008. – 544 с. </a:t>
            </a:r>
            <a:r>
              <a:rPr lang="ru-RU" sz="1600" dirty="0" smtClean="0"/>
              <a:t>1</a:t>
            </a:r>
          </a:p>
          <a:p>
            <a:pPr marL="514350" indent="-514350">
              <a:buAutoNum type="arabicPeriod"/>
            </a:pPr>
            <a:r>
              <a:rPr lang="ru-RU" sz="1600" dirty="0" err="1" smtClean="0"/>
              <a:t>Владимирська</a:t>
            </a:r>
            <a:r>
              <a:rPr lang="ru-RU" sz="1600" dirty="0" smtClean="0"/>
              <a:t> </a:t>
            </a:r>
            <a:r>
              <a:rPr lang="ru-RU" sz="1600" dirty="0"/>
              <a:t>Г.О. Реклама / Г.О. </a:t>
            </a:r>
            <a:r>
              <a:rPr lang="ru-RU" sz="1600" dirty="0" err="1"/>
              <a:t>Владимирська</a:t>
            </a:r>
            <a:r>
              <a:rPr lang="ru-RU" sz="1600" dirty="0"/>
              <a:t>, П.О. </a:t>
            </a:r>
            <a:r>
              <a:rPr lang="ru-RU" sz="1600" dirty="0" err="1"/>
              <a:t>Владимирська</a:t>
            </a:r>
            <a:r>
              <a:rPr lang="ru-RU" sz="1600" dirty="0"/>
              <a:t>. Реклама: </a:t>
            </a:r>
            <a:r>
              <a:rPr lang="ru-RU" sz="1600" dirty="0" err="1"/>
              <a:t>навчальний</a:t>
            </a:r>
            <a:r>
              <a:rPr lang="ru-RU" sz="1600" dirty="0"/>
              <a:t> </a:t>
            </a:r>
            <a:r>
              <a:rPr lang="ru-RU" sz="1600" dirty="0" err="1"/>
              <a:t>посібник</a:t>
            </a:r>
            <a:r>
              <a:rPr lang="ru-RU" sz="1600" dirty="0"/>
              <a:t>: рек. МОНУ. – К.: Кондор, 2009. – 334 с. </a:t>
            </a:r>
            <a:endParaRPr lang="ru-RU" sz="1600" dirty="0" smtClean="0"/>
          </a:p>
          <a:p>
            <a:pPr marL="514350" indent="-514350">
              <a:buAutoNum type="arabicPeriod"/>
            </a:pPr>
            <a:r>
              <a:rPr lang="ru-RU" sz="1600" dirty="0" smtClean="0"/>
              <a:t>Соколова </a:t>
            </a:r>
            <a:r>
              <a:rPr lang="ru-RU" sz="1600" dirty="0"/>
              <a:t>Ю.О. </a:t>
            </a:r>
            <a:r>
              <a:rPr lang="ru-RU" sz="1600" dirty="0" err="1"/>
              <a:t>Зростання</a:t>
            </a:r>
            <a:r>
              <a:rPr lang="ru-RU" sz="1600" dirty="0"/>
              <a:t> </a:t>
            </a:r>
            <a:r>
              <a:rPr lang="ru-RU" sz="1600" dirty="0" err="1"/>
              <a:t>ролі</a:t>
            </a:r>
            <a:r>
              <a:rPr lang="ru-RU" sz="1600" dirty="0"/>
              <a:t> </a:t>
            </a:r>
            <a:r>
              <a:rPr lang="ru-RU" sz="1600" dirty="0" err="1"/>
              <a:t>інтернет-реклами</a:t>
            </a:r>
            <a:r>
              <a:rPr lang="ru-RU" sz="1600" dirty="0"/>
              <a:t> як </a:t>
            </a:r>
            <a:r>
              <a:rPr lang="ru-RU" sz="1600" dirty="0" err="1"/>
              <a:t>інструменту</a:t>
            </a:r>
            <a:r>
              <a:rPr lang="ru-RU" sz="1600" dirty="0"/>
              <a:t> рекламного менеджменту / Ю.О. Соколова, А.Ю. </a:t>
            </a:r>
            <a:r>
              <a:rPr lang="ru-RU" sz="1600" dirty="0" err="1"/>
              <a:t>Яблуновська</a:t>
            </a:r>
            <a:r>
              <a:rPr lang="ru-RU" sz="1600" dirty="0"/>
              <a:t> // Держава та </a:t>
            </a:r>
            <a:r>
              <a:rPr lang="ru-RU" sz="1600" dirty="0" err="1"/>
              <a:t>регіони</a:t>
            </a:r>
            <a:r>
              <a:rPr lang="ru-RU" sz="1600" dirty="0"/>
              <a:t>. Сер. : </a:t>
            </a:r>
            <a:r>
              <a:rPr lang="ru-RU" sz="1600" dirty="0" err="1"/>
              <a:t>Соціальні</a:t>
            </a:r>
            <a:r>
              <a:rPr lang="ru-RU" sz="1600" dirty="0"/>
              <a:t> </a:t>
            </a:r>
            <a:r>
              <a:rPr lang="ru-RU" sz="1600" dirty="0" err="1"/>
              <a:t>комунікації</a:t>
            </a:r>
            <a:r>
              <a:rPr lang="ru-RU" sz="1600" dirty="0"/>
              <a:t>. - 2014. - № 1-2. - С. 214-218. </a:t>
            </a:r>
            <a:endParaRPr lang="ru-RU" sz="1600" dirty="0" smtClean="0"/>
          </a:p>
          <a:p>
            <a:pPr marL="514350" indent="-514350">
              <a:buAutoNum type="arabicPeriod"/>
            </a:pPr>
            <a:r>
              <a:rPr lang="ru-RU" sz="1600" dirty="0"/>
              <a:t>Журнал «</a:t>
            </a:r>
            <a:r>
              <a:rPr lang="ru-RU" sz="1600" dirty="0" err="1"/>
              <a:t>Новий</a:t>
            </a:r>
            <a:r>
              <a:rPr lang="ru-RU" sz="1600" dirty="0"/>
              <a:t> маркетинг» [</a:t>
            </a:r>
            <a:r>
              <a:rPr lang="ru-RU" sz="1600" dirty="0" err="1"/>
              <a:t>Електронний</a:t>
            </a:r>
            <a:r>
              <a:rPr lang="ru-RU" sz="1600" dirty="0"/>
              <a:t> ресурс]. – Режим доступу до ресурсу : http://marketing.web-standart.net/. </a:t>
            </a:r>
            <a:endParaRPr lang="ru-RU" sz="1600" dirty="0" smtClean="0"/>
          </a:p>
          <a:p>
            <a:pPr marL="514350" indent="-514350">
              <a:buAutoNum type="arabicPeriod"/>
            </a:pPr>
            <a:r>
              <a:rPr lang="ru-RU" sz="1600" dirty="0" smtClean="0"/>
              <a:t>Журнал </a:t>
            </a:r>
            <a:r>
              <a:rPr lang="ru-RU" sz="1600" dirty="0"/>
              <a:t>«Маркетинг в </a:t>
            </a:r>
            <a:r>
              <a:rPr lang="ru-RU" sz="1600" dirty="0" err="1"/>
              <a:t>Україні</a:t>
            </a:r>
            <a:r>
              <a:rPr lang="ru-RU" sz="1600" dirty="0"/>
              <a:t>» [</a:t>
            </a:r>
            <a:r>
              <a:rPr lang="ru-RU" sz="1600" dirty="0" err="1"/>
              <a:t>Електронний</a:t>
            </a:r>
            <a:r>
              <a:rPr lang="ru-RU" sz="1600" dirty="0"/>
              <a:t> ресурс]. – Режим доступу до ресурсу : http://uam.in.ua/rus/projects/marketing-in-ua/arhive.php. </a:t>
            </a:r>
            <a:endParaRPr lang="ru-RU" sz="1600" dirty="0" smtClean="0"/>
          </a:p>
          <a:p>
            <a:pPr marL="514350" indent="-514350">
              <a:buAutoNum type="arabicPeriod"/>
            </a:pPr>
            <a:r>
              <a:rPr lang="ru-RU" sz="1600" dirty="0" err="1" smtClean="0"/>
              <a:t>Офіційний</a:t>
            </a:r>
            <a:r>
              <a:rPr lang="ru-RU" sz="1600" dirty="0" smtClean="0"/>
              <a:t> </a:t>
            </a:r>
            <a:r>
              <a:rPr lang="ru-RU" sz="1600" dirty="0"/>
              <a:t>сайт </a:t>
            </a:r>
            <a:r>
              <a:rPr lang="ru-RU" sz="1600" dirty="0" err="1"/>
              <a:t>Української</a:t>
            </a:r>
            <a:r>
              <a:rPr lang="ru-RU" sz="1600" dirty="0"/>
              <a:t> </a:t>
            </a:r>
            <a:r>
              <a:rPr lang="ru-RU" sz="1600" dirty="0" err="1"/>
              <a:t>Асоцації</a:t>
            </a:r>
            <a:r>
              <a:rPr lang="ru-RU" sz="1600" dirty="0"/>
              <a:t> Маркетингу. Головна </a:t>
            </a:r>
            <a:r>
              <a:rPr lang="ru-RU" sz="1600" dirty="0" err="1"/>
              <a:t>сторінка</a:t>
            </a:r>
            <a:r>
              <a:rPr lang="ru-RU" sz="1600" dirty="0"/>
              <a:t> [</a:t>
            </a:r>
            <a:r>
              <a:rPr lang="ru-RU" sz="1600" dirty="0" err="1"/>
              <a:t>Електронний</a:t>
            </a:r>
            <a:r>
              <a:rPr lang="ru-RU" sz="1600" dirty="0"/>
              <a:t> ресурс]. – Режим доступу до ресурсу : http://uam.in.ua/rus/. 18. </a:t>
            </a:r>
            <a:r>
              <a:rPr lang="ru-RU" sz="1600" dirty="0" err="1"/>
              <a:t>Українська</a:t>
            </a:r>
            <a:r>
              <a:rPr lang="ru-RU" sz="1600" dirty="0"/>
              <a:t> </a:t>
            </a:r>
            <a:r>
              <a:rPr lang="ru-RU" sz="1600" dirty="0" err="1"/>
              <a:t>версія</a:t>
            </a:r>
            <a:r>
              <a:rPr lang="ru-RU" sz="1600" dirty="0"/>
              <a:t> журналу «</a:t>
            </a:r>
            <a:r>
              <a:rPr lang="ru-RU" sz="1600" dirty="0" err="1"/>
              <a:t>Forbes</a:t>
            </a:r>
            <a:r>
              <a:rPr lang="ru-RU" sz="1600" dirty="0"/>
              <a:t>» [</a:t>
            </a:r>
            <a:r>
              <a:rPr lang="ru-RU" sz="1600" dirty="0" err="1"/>
              <a:t>Електронний</a:t>
            </a:r>
            <a:r>
              <a:rPr lang="ru-RU" sz="1600" dirty="0"/>
              <a:t> ресурс]. – Режим доступу до ресурсу : http://forbes.ua/.</a:t>
            </a:r>
            <a:endParaRPr lang="ru-RU" sz="1600" dirty="0" smtClean="0"/>
          </a:p>
          <a:p>
            <a:pPr marL="514350" indent="-514350">
              <a:buAutoNum type="arabicPeriod"/>
            </a:pPr>
            <a:endParaRPr lang="uk-UA" sz="1600" dirty="0" smtClean="0"/>
          </a:p>
          <a:p>
            <a:pPr marL="0" indent="0"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641</Words>
  <Application>Microsoft Office PowerPoint</Application>
  <PresentationFormat>Экран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  Міністерство освіти і науки України Херсонський державний університет Факультет економіки та менеджменту Кафедра менеджменту і адміністрування   ” Рекламний менеджмент”   Галузь знань 07 Управління та адміністрування Спеціальність 073 «Менеджмент» Ступінь вищої освіти бакалавр   ХЕРСОН   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1</cp:lastModifiedBy>
  <cp:revision>25</cp:revision>
  <dcterms:created xsi:type="dcterms:W3CDTF">2020-05-28T12:18:49Z</dcterms:created>
  <dcterms:modified xsi:type="dcterms:W3CDTF">2020-06-05T12:36:30Z</dcterms:modified>
</cp:coreProperties>
</file>